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</p:sldMasterIdLst>
  <p:notesMasterIdLst>
    <p:notesMasterId r:id="rId7"/>
  </p:notesMasterIdLst>
  <p:handoutMasterIdLst>
    <p:handoutMasterId r:id="rId8"/>
  </p:handoutMasterIdLst>
  <p:sldIdLst>
    <p:sldId id="257" r:id="rId6"/>
  </p:sldIdLst>
  <p:sldSz cx="13276263" cy="74676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7EB9"/>
    <a:srgbClr val="0077C8"/>
    <a:srgbClr val="1D4F91"/>
    <a:srgbClr val="EC9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A70D39-1257-4DFD-9B56-08416B524C5C}" v="128" dt="2023-02-13T23:17:33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62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hn\Dropbox\Mac\Downloads\OHTS%20risk%20simulation\OHTS%20Dataset\goodness%20of%20fi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hn\Dropbox\Mac\Downloads\OHTS%20risk%20simulation\OHTS%20Dataset\goodness%20of%20fi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shn\Dropbox\Mac\Downloads\OHTS%20risk%20simulation\OHTS%20Dataset\goodness%20of%20fit%20(version%202).xl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38632073013823"/>
          <c:y val="4.521802226589771E-2"/>
          <c:w val="0.78460640789466551"/>
          <c:h val="0.75422815460180281"/>
        </c:manualLayout>
      </c:layout>
      <c:barChart>
        <c:barDir val="col"/>
        <c:grouping val="clustered"/>
        <c:varyColors val="0"/>
        <c:ser>
          <c:idx val="0"/>
          <c:order val="0"/>
          <c:tx>
            <c:v>Observed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Sheet2!$C$1:$C$10</c:f>
              <c:numCache>
                <c:formatCode>General</c:formatCode>
                <c:ptCount val="10"/>
                <c:pt idx="0">
                  <c:v>1.4E-2</c:v>
                </c:pt>
                <c:pt idx="1">
                  <c:v>0</c:v>
                </c:pt>
                <c:pt idx="2">
                  <c:v>2.8000000000000001E-2</c:v>
                </c:pt>
                <c:pt idx="3">
                  <c:v>1.4E-2</c:v>
                </c:pt>
                <c:pt idx="4">
                  <c:v>2.8000000000000001E-2</c:v>
                </c:pt>
                <c:pt idx="5">
                  <c:v>5.5E-2</c:v>
                </c:pt>
                <c:pt idx="6">
                  <c:v>8.2000000000000003E-2</c:v>
                </c:pt>
                <c:pt idx="7">
                  <c:v>6.9000000000000006E-2</c:v>
                </c:pt>
                <c:pt idx="8">
                  <c:v>0.11</c:v>
                </c:pt>
                <c:pt idx="9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C-4712-88FC-2106E0279E24}"/>
            </c:ext>
          </c:extLst>
        </c:ser>
        <c:ser>
          <c:idx val="1"/>
          <c:order val="1"/>
          <c:tx>
            <c:v>Expected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Sheet2!$C$11:$C$20</c:f>
              <c:numCache>
                <c:formatCode>General</c:formatCode>
                <c:ptCount val="10"/>
                <c:pt idx="0">
                  <c:v>2.1000000000000001E-2</c:v>
                </c:pt>
                <c:pt idx="1">
                  <c:v>3.9E-2</c:v>
                </c:pt>
                <c:pt idx="2">
                  <c:v>5.0999999999999997E-2</c:v>
                </c:pt>
                <c:pt idx="3">
                  <c:v>6.4000000000000001E-2</c:v>
                </c:pt>
                <c:pt idx="4">
                  <c:v>8.2000000000000003E-2</c:v>
                </c:pt>
                <c:pt idx="5">
                  <c:v>0.1</c:v>
                </c:pt>
                <c:pt idx="6">
                  <c:v>0.126</c:v>
                </c:pt>
                <c:pt idx="7">
                  <c:v>0.16500000000000001</c:v>
                </c:pt>
                <c:pt idx="8">
                  <c:v>0.23</c:v>
                </c:pt>
                <c:pt idx="9">
                  <c:v>0.39600000000000002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6C-4712-88FC-2106E0279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051881392"/>
        <c:axId val="1051883056"/>
      </c:barChart>
      <c:catAx>
        <c:axId val="1051881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/>
                  <a:t>Predicted</a:t>
                </a:r>
                <a:r>
                  <a:rPr lang="en-US" sz="1000" baseline="0" dirty="0"/>
                  <a:t> risk percentile using baseline untreated IOP</a:t>
                </a:r>
                <a:endParaRPr lang="en-US" sz="1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1883056"/>
        <c:crosses val="autoZero"/>
        <c:auto val="1"/>
        <c:lblAlgn val="ctr"/>
        <c:lblOffset val="100"/>
        <c:noMultiLvlLbl val="0"/>
      </c:catAx>
      <c:valAx>
        <c:axId val="1051883056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5-year prevalence of POAG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188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177512255147568"/>
          <c:y val="5.7389994709662467E-2"/>
          <c:w val="0.52493349686890833"/>
          <c:h val="7.6622744061604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8456172322684"/>
          <c:y val="4.3613318139955982E-2"/>
          <c:w val="0.78250603571043242"/>
          <c:h val="0.73194355556249313"/>
        </c:manualLayout>
      </c:layout>
      <c:barChart>
        <c:barDir val="col"/>
        <c:grouping val="clustered"/>
        <c:varyColors val="0"/>
        <c:ser>
          <c:idx val="0"/>
          <c:order val="0"/>
          <c:tx>
            <c:v>Observed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Sheet2!$C$21:$C$30</c:f>
              <c:numCache>
                <c:formatCode>General</c:formatCode>
                <c:ptCount val="10"/>
                <c:pt idx="0">
                  <c:v>1.4E-2</c:v>
                </c:pt>
                <c:pt idx="1">
                  <c:v>0</c:v>
                </c:pt>
                <c:pt idx="2">
                  <c:v>0</c:v>
                </c:pt>
                <c:pt idx="3">
                  <c:v>2.8000000000000001E-2</c:v>
                </c:pt>
                <c:pt idx="4">
                  <c:v>5.5E-2</c:v>
                </c:pt>
                <c:pt idx="5">
                  <c:v>2.8000000000000001E-2</c:v>
                </c:pt>
                <c:pt idx="6">
                  <c:v>5.3999999999999999E-2</c:v>
                </c:pt>
                <c:pt idx="7">
                  <c:v>0.125</c:v>
                </c:pt>
                <c:pt idx="8">
                  <c:v>9.7000000000000003E-2</c:v>
                </c:pt>
                <c:pt idx="9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3-48DC-B2D6-69D94748D49C}"/>
            </c:ext>
          </c:extLst>
        </c:ser>
        <c:ser>
          <c:idx val="1"/>
          <c:order val="1"/>
          <c:tx>
            <c:v>Expected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Sheet2!$C$31:$C$40</c:f>
              <c:numCache>
                <c:formatCode>General</c:formatCode>
                <c:ptCount val="10"/>
                <c:pt idx="0">
                  <c:v>1.4E-2</c:v>
                </c:pt>
                <c:pt idx="1">
                  <c:v>2.4E-2</c:v>
                </c:pt>
                <c:pt idx="2">
                  <c:v>3.2000000000000001E-2</c:v>
                </c:pt>
                <c:pt idx="3">
                  <c:v>0.04</c:v>
                </c:pt>
                <c:pt idx="4">
                  <c:v>0.05</c:v>
                </c:pt>
                <c:pt idx="5">
                  <c:v>6.2E-2</c:v>
                </c:pt>
                <c:pt idx="6">
                  <c:v>7.6999999999999999E-2</c:v>
                </c:pt>
                <c:pt idx="7">
                  <c:v>0.1</c:v>
                </c:pt>
                <c:pt idx="8">
                  <c:v>0.13700000000000001</c:v>
                </c:pt>
                <c:pt idx="9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3-48DC-B2D6-69D94748D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051881392"/>
        <c:axId val="1051883056"/>
      </c:barChart>
      <c:catAx>
        <c:axId val="1051881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/>
                  <a:t>Predicted</a:t>
                </a:r>
                <a:r>
                  <a:rPr lang="en-US" sz="1000" baseline="0" dirty="0"/>
                  <a:t> risk percentile using mean treated IOP from the first 24 months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1883056"/>
        <c:crosses val="autoZero"/>
        <c:auto val="1"/>
        <c:lblAlgn val="ctr"/>
        <c:lblOffset val="100"/>
        <c:noMultiLvlLbl val="0"/>
      </c:catAx>
      <c:valAx>
        <c:axId val="1051883056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5-year prevalence of POAG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188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289869607429355"/>
          <c:y val="5.947270655448543E-2"/>
          <c:w val="0.53036926794368178"/>
          <c:h val="7.4109860605966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50501379635239"/>
          <c:y val="4.9291823252207108E-2"/>
          <c:w val="0.77348643919510063"/>
          <c:h val="0.74629103535353536"/>
        </c:manualLayout>
      </c:layout>
      <c:barChart>
        <c:barDir val="col"/>
        <c:grouping val="clustered"/>
        <c:varyColors val="0"/>
        <c:ser>
          <c:idx val="0"/>
          <c:order val="0"/>
          <c:tx>
            <c:v>Observed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Sheet2!$C$21:$C$30</c:f>
              <c:numCache>
                <c:formatCode>General</c:formatCode>
                <c:ptCount val="10"/>
                <c:pt idx="0">
                  <c:v>1.3698630136986301E-2</c:v>
                </c:pt>
                <c:pt idx="1">
                  <c:v>0</c:v>
                </c:pt>
                <c:pt idx="2">
                  <c:v>0</c:v>
                </c:pt>
                <c:pt idx="3">
                  <c:v>2.7397260273972601E-2</c:v>
                </c:pt>
                <c:pt idx="4">
                  <c:v>4.2253521126760563E-2</c:v>
                </c:pt>
                <c:pt idx="5">
                  <c:v>2.7397260273972601E-2</c:v>
                </c:pt>
                <c:pt idx="6">
                  <c:v>8.3333333333333329E-2</c:v>
                </c:pt>
                <c:pt idx="7">
                  <c:v>5.6338028169014086E-2</c:v>
                </c:pt>
                <c:pt idx="8">
                  <c:v>0.1388888888888889</c:v>
                </c:pt>
                <c:pt idx="9">
                  <c:v>0.17808219178082191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8-47D4-98C7-DACD2AC01B58}"/>
            </c:ext>
          </c:extLst>
        </c:ser>
        <c:ser>
          <c:idx val="1"/>
          <c:order val="1"/>
          <c:tx>
            <c:v>Expected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Sheet2!$C$31:$C$40</c:f>
              <c:numCache>
                <c:formatCode>General</c:formatCode>
                <c:ptCount val="10"/>
                <c:pt idx="0">
                  <c:v>1.4246368136150654E-2</c:v>
                </c:pt>
                <c:pt idx="1">
                  <c:v>2.6075281150755854E-2</c:v>
                </c:pt>
                <c:pt idx="2">
                  <c:v>3.3501243266517669E-2</c:v>
                </c:pt>
                <c:pt idx="3">
                  <c:v>4.3080872207134802E-2</c:v>
                </c:pt>
                <c:pt idx="4">
                  <c:v>5.2093444369050508E-2</c:v>
                </c:pt>
                <c:pt idx="5">
                  <c:v>6.5966590038167613E-2</c:v>
                </c:pt>
                <c:pt idx="6">
                  <c:v>8.2439770212892699E-2</c:v>
                </c:pt>
                <c:pt idx="7">
                  <c:v>0.10654150194004279</c:v>
                </c:pt>
                <c:pt idx="8">
                  <c:v>0.14710312261362368</c:v>
                </c:pt>
                <c:pt idx="9">
                  <c:v>0.26854036142825388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38-47D4-98C7-DACD2AC01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051881392"/>
        <c:axId val="1051883056"/>
      </c:barChart>
      <c:catAx>
        <c:axId val="1051881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Predicted</a:t>
                </a:r>
                <a:r>
                  <a:rPr lang="en-US" baseline="0" dirty="0"/>
                  <a:t> risk percentile using mean treated  IOP (first 24 months)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8805202234336094"/>
              <c:y val="0.86422821969696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1883056"/>
        <c:crosses val="autoZero"/>
        <c:auto val="1"/>
        <c:lblAlgn val="ctr"/>
        <c:lblOffset val="100"/>
        <c:noMultiLvlLbl val="0"/>
      </c:catAx>
      <c:valAx>
        <c:axId val="1051883056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5-year prevalence of POAG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188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686822800996031"/>
          <c:y val="4.7348484848484848E-2"/>
          <c:w val="0.5288273100477825"/>
          <c:h val="7.3752100234629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F5C720E-4FAD-BD47-B6F0-4F4615AA8A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320" tIns="57660" rIns="115320" bIns="57660" numCol="1" anchor="t" anchorCtr="0" compatLnSpc="1">
            <a:prstTxWarp prst="textNoShape">
              <a:avLst/>
            </a:prstTxWarp>
          </a:bodyPr>
          <a:lstStyle>
            <a:lvl1pPr defTabSz="1153774" eaLnBrk="1" hangingPunct="1">
              <a:defRPr sz="1500" dirty="0">
                <a:latin typeface="Avenir Medium" panose="02000503020000020003" pitchFamily="2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1A56150-60C4-7342-BBD8-3A72CDAE86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320" tIns="57660" rIns="115320" bIns="57660" numCol="1" anchor="t" anchorCtr="0" compatLnSpc="1">
            <a:prstTxWarp prst="textNoShape">
              <a:avLst/>
            </a:prstTxWarp>
          </a:bodyPr>
          <a:lstStyle>
            <a:lvl1pPr algn="r" defTabSz="1153774" eaLnBrk="1" hangingPunct="1">
              <a:defRPr sz="1500" dirty="0">
                <a:latin typeface="Avenir Medium" panose="02000503020000020003" pitchFamily="2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0A136F6-5C50-0D4A-8D47-6BEFF54B38C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3600"/>
            <a:ext cx="30384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320" tIns="57660" rIns="115320" bIns="57660" numCol="1" anchor="b" anchorCtr="0" compatLnSpc="1">
            <a:prstTxWarp prst="textNoShape">
              <a:avLst/>
            </a:prstTxWarp>
          </a:bodyPr>
          <a:lstStyle>
            <a:lvl1pPr defTabSz="1153774" eaLnBrk="1" hangingPunct="1">
              <a:defRPr sz="1500" dirty="0">
                <a:latin typeface="Avenir Medium" panose="02000503020000020003" pitchFamily="2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BAE35F7-AD2D-BC4E-BED2-86C805597A0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9753600"/>
            <a:ext cx="30384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320" tIns="57660" rIns="115320" bIns="57660" numCol="1" anchor="b" anchorCtr="0" compatLnSpc="1">
            <a:prstTxWarp prst="textNoShape">
              <a:avLst/>
            </a:prstTxWarp>
          </a:bodyPr>
          <a:lstStyle>
            <a:lvl1pPr algn="r" defTabSz="1152525" eaLnBrk="1" hangingPunct="1">
              <a:defRPr sz="1500">
                <a:latin typeface="Avenir Medium" panose="02000503020000020003" pitchFamily="2" charset="0"/>
              </a:defRPr>
            </a:lvl1pPr>
          </a:lstStyle>
          <a:p>
            <a:pPr>
              <a:defRPr/>
            </a:pPr>
            <a:fld id="{489D356B-8AA6-2142-AFEF-D9F79A18C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290">
            <a:extLst>
              <a:ext uri="{FF2B5EF4-FFF2-40B4-BE49-F238E27FC236}">
                <a16:creationId xmlns:a16="http://schemas.microsoft.com/office/drawing/2014/main" id="{BDFFC937-5A48-FE45-8DC3-962556CE13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793" tIns="57896" rIns="115793" bIns="57896" numCol="1" anchor="t" anchorCtr="0" compatLnSpc="1">
            <a:prstTxWarp prst="textNoShape">
              <a:avLst/>
            </a:prstTxWarp>
          </a:bodyPr>
          <a:lstStyle>
            <a:lvl1pPr defTabSz="1158536" eaLnBrk="1" hangingPunct="1">
              <a:defRPr sz="1500" b="0" i="0" dirty="0">
                <a:latin typeface="Avenir Medium" panose="02000503020000020003" pitchFamily="2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12291">
            <a:extLst>
              <a:ext uri="{FF2B5EF4-FFF2-40B4-BE49-F238E27FC236}">
                <a16:creationId xmlns:a16="http://schemas.microsoft.com/office/drawing/2014/main" id="{F74ADA7E-2242-CD4F-90D8-82F39AED2A3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793" tIns="57896" rIns="115793" bIns="57896" numCol="1" anchor="t" anchorCtr="0" compatLnSpc="1">
            <a:prstTxWarp prst="textNoShape">
              <a:avLst/>
            </a:prstTxWarp>
          </a:bodyPr>
          <a:lstStyle>
            <a:lvl1pPr algn="r" defTabSz="1158536" eaLnBrk="1" hangingPunct="1">
              <a:defRPr sz="1500" b="0" i="0" dirty="0">
                <a:latin typeface="Avenir Medium" panose="02000503020000020003" pitchFamily="2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12292">
            <a:extLst>
              <a:ext uri="{FF2B5EF4-FFF2-40B4-BE49-F238E27FC236}">
                <a16:creationId xmlns:a16="http://schemas.microsoft.com/office/drawing/2014/main" id="{104F123C-E59E-E84A-96B3-FF04DDDAA2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138" y="769938"/>
            <a:ext cx="6842125" cy="3849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12293">
            <a:extLst>
              <a:ext uri="{FF2B5EF4-FFF2-40B4-BE49-F238E27FC236}">
                <a16:creationId xmlns:a16="http://schemas.microsoft.com/office/drawing/2014/main" id="{F50EE7C1-0EB2-954B-AB7B-873D1DEBE89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876800"/>
            <a:ext cx="56070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793" tIns="57896" rIns="115793" bIns="57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12294">
            <a:extLst>
              <a:ext uri="{FF2B5EF4-FFF2-40B4-BE49-F238E27FC236}">
                <a16:creationId xmlns:a16="http://schemas.microsoft.com/office/drawing/2014/main" id="{90810777-BB9B-5749-8D00-CB2DCC56CC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0425"/>
            <a:ext cx="3038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793" tIns="57896" rIns="115793" bIns="57896" numCol="1" anchor="b" anchorCtr="0" compatLnSpc="1">
            <a:prstTxWarp prst="textNoShape">
              <a:avLst/>
            </a:prstTxWarp>
          </a:bodyPr>
          <a:lstStyle>
            <a:lvl1pPr defTabSz="1158536" eaLnBrk="1" hangingPunct="1">
              <a:defRPr sz="1500" b="0" i="0" dirty="0">
                <a:latin typeface="Avenir Medium" panose="02000503020000020003" pitchFamily="2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12295">
            <a:extLst>
              <a:ext uri="{FF2B5EF4-FFF2-40B4-BE49-F238E27FC236}">
                <a16:creationId xmlns:a16="http://schemas.microsoft.com/office/drawing/2014/main" id="{00A02B09-FDEC-A542-9064-ABD1841F6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9750425"/>
            <a:ext cx="3038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5793" tIns="57896" rIns="115793" bIns="57896" numCol="1" anchor="b" anchorCtr="0" compatLnSpc="1">
            <a:prstTxWarp prst="textNoShape">
              <a:avLst/>
            </a:prstTxWarp>
          </a:bodyPr>
          <a:lstStyle>
            <a:lvl1pPr algn="r" defTabSz="1157288" eaLnBrk="1" hangingPunct="1">
              <a:defRPr sz="1500" b="0" i="0" smtClean="0">
                <a:latin typeface="Avenir Medium" panose="02000503020000020003" pitchFamily="2" charset="0"/>
              </a:defRPr>
            </a:lvl1pPr>
          </a:lstStyle>
          <a:p>
            <a:pPr>
              <a:defRPr/>
            </a:pPr>
            <a:fld id="{9791FB05-23D1-8244-B678-F2E177CB82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Medium" panose="02000503020000020003" pitchFamily="2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Medium" panose="02000503020000020003" pitchFamily="2" charset="0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Medium" panose="02000503020000020003" pitchFamily="2" charset="0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Medium" panose="02000503020000020003" pitchFamily="2" charset="0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venir Medium" panose="02000503020000020003" pitchFamily="2" charset="0"/>
        <a:ea typeface="MS PGothic" panose="020B0600070205080204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0BF2E7D-8221-2345-8761-BF2743587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517" y="1514606"/>
            <a:ext cx="12443746" cy="47141"/>
          </a:xfrm>
          <a:prstGeom prst="rect">
            <a:avLst/>
          </a:prstGeom>
          <a:solidFill>
            <a:srgbClr val="EC942D"/>
          </a:solidFill>
          <a:ln>
            <a:noFill/>
          </a:ln>
        </p:spPr>
        <p:txBody>
          <a:bodyPr wrap="none" lIns="35515" tIns="17758" rIns="35515" bIns="17758" anchor="ctr"/>
          <a:lstStyle>
            <a:lvl1pPr defTabSz="12176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>
              <a:solidFill>
                <a:schemeClr val="bg1"/>
              </a:solidFill>
              <a:highlight>
                <a:srgbClr val="007EB9"/>
              </a:highlight>
              <a:latin typeface="Avenir Medium" panose="02000503020000020003" pitchFamily="2" charset="0"/>
            </a:endParaRPr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45C86F34-4B89-4249-8C49-37DA1C9F9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7" y="267148"/>
            <a:ext cx="2265394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18DF3DE-9B14-8D47-83EE-C6F5A9D34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343" y="1815532"/>
            <a:ext cx="2989849" cy="241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BACKGROUND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2D4C165-9FB6-134D-913F-5F36C4445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3716" y="324530"/>
            <a:ext cx="7774121" cy="437470"/>
          </a:xfrm>
          <a:prstGeom prst="rect">
            <a:avLst/>
          </a:prstGeom>
        </p:spPr>
        <p:txBody>
          <a:bodyPr anchor="ctr"/>
          <a:lstStyle>
            <a:lvl1pPr algn="l"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Study Title Here Lorem Ipsum Dolor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A717C75-7B63-8447-8C6B-2310A430A1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3716" y="795339"/>
            <a:ext cx="7774121" cy="6496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 of Investigators </a:t>
            </a:r>
          </a:p>
          <a:p>
            <a:pPr lvl="0"/>
            <a:r>
              <a:rPr lang="en-US"/>
              <a:t>Columbia University Irving Medical Center </a:t>
            </a:r>
          </a:p>
          <a:p>
            <a:pPr lvl="0"/>
            <a:r>
              <a:rPr lang="en-US"/>
              <a:t>Harkness Eye Institute, New York, NY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611E444-6A9A-0444-BD4E-568B8ED3E46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724400" y="2222500"/>
            <a:ext cx="2578908" cy="1499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 </a:t>
            </a:r>
          </a:p>
        </p:txBody>
      </p:sp>
      <p:sp>
        <p:nvSpPr>
          <p:cNvPr id="43" name="Text Placeholder 53">
            <a:extLst>
              <a:ext uri="{FF2B5EF4-FFF2-40B4-BE49-F238E27FC236}">
                <a16:creationId xmlns:a16="http://schemas.microsoft.com/office/drawing/2014/main" id="{F4E592FE-D1A9-D344-BBE1-03F3ADC475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4343" y="3887374"/>
            <a:ext cx="2989849" cy="241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OBJECTIVES</a:t>
            </a:r>
          </a:p>
        </p:txBody>
      </p:sp>
      <p:sp>
        <p:nvSpPr>
          <p:cNvPr id="45" name="Content Placeholder 12">
            <a:extLst>
              <a:ext uri="{FF2B5EF4-FFF2-40B4-BE49-F238E27FC236}">
                <a16:creationId xmlns:a16="http://schemas.microsoft.com/office/drawing/2014/main" id="{48F2F61A-7DC5-DC4D-8FF3-33E78DCFD7F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4400" y="4294342"/>
            <a:ext cx="2578908" cy="23458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</a:p>
        </p:txBody>
      </p:sp>
      <p:sp>
        <p:nvSpPr>
          <p:cNvPr id="48" name="Text Placeholder 53">
            <a:extLst>
              <a:ext uri="{FF2B5EF4-FFF2-40B4-BE49-F238E27FC236}">
                <a16:creationId xmlns:a16="http://schemas.microsoft.com/office/drawing/2014/main" id="{D8905AF1-9160-1B4C-8EF8-48E309BEA5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08499" y="1815532"/>
            <a:ext cx="2989849" cy="241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TABLES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627416D-056B-1649-919E-164452EEDC9B}"/>
              </a:ext>
            </a:extLst>
          </p:cNvPr>
          <p:cNvCxnSpPr>
            <a:cxnSpLocks/>
          </p:cNvCxnSpPr>
          <p:nvPr userDrawn="1"/>
        </p:nvCxnSpPr>
        <p:spPr>
          <a:xfrm>
            <a:off x="832517" y="4178505"/>
            <a:ext cx="28816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29FBD2D-DDAD-624B-86EB-1822831DF83E}"/>
              </a:ext>
            </a:extLst>
          </p:cNvPr>
          <p:cNvCxnSpPr>
            <a:cxnSpLocks/>
          </p:cNvCxnSpPr>
          <p:nvPr userDrawn="1"/>
        </p:nvCxnSpPr>
        <p:spPr>
          <a:xfrm>
            <a:off x="832517" y="2099988"/>
            <a:ext cx="28816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97BAF44-3A7A-4B4A-A949-9C44EC2B12A2}"/>
              </a:ext>
            </a:extLst>
          </p:cNvPr>
          <p:cNvCxnSpPr>
            <a:cxnSpLocks/>
          </p:cNvCxnSpPr>
          <p:nvPr userDrawn="1"/>
        </p:nvCxnSpPr>
        <p:spPr>
          <a:xfrm>
            <a:off x="4005077" y="2099988"/>
            <a:ext cx="41093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842A9068-04D4-784C-956B-082319C323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10" y="2463066"/>
            <a:ext cx="2578908" cy="25733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518DD0B-F213-4047-A220-7AFB290CEA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76954" y="5237606"/>
            <a:ext cx="2261178" cy="126006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DEA9893-B4CA-E847-A54F-D4EC4EE98E86}"/>
              </a:ext>
            </a:extLst>
          </p:cNvPr>
          <p:cNvSpPr/>
          <p:nvPr userDrawn="1"/>
        </p:nvSpPr>
        <p:spPr>
          <a:xfrm>
            <a:off x="4274642" y="2226575"/>
            <a:ext cx="12155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Lorem ipsum dolor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FA04F51-189E-5C4E-8AC1-0DFEDAB4F77C}"/>
              </a:ext>
            </a:extLst>
          </p:cNvPr>
          <p:cNvSpPr/>
          <p:nvPr userDrawn="1"/>
        </p:nvSpPr>
        <p:spPr>
          <a:xfrm>
            <a:off x="4274642" y="4974184"/>
            <a:ext cx="20283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Ut </a:t>
            </a:r>
            <a:r>
              <a:rPr lang="en-US" sz="900" err="1">
                <a:solidFill>
                  <a:schemeClr val="bg1"/>
                </a:solidFill>
              </a:rPr>
              <a:t>wisi</a:t>
            </a:r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enim</a:t>
            </a:r>
            <a:r>
              <a:rPr lang="en-US" sz="900">
                <a:solidFill>
                  <a:schemeClr val="bg1"/>
                </a:solidFill>
              </a:rPr>
              <a:t> ad minim </a:t>
            </a:r>
            <a:r>
              <a:rPr lang="en-US" sz="900" err="1">
                <a:solidFill>
                  <a:schemeClr val="bg1"/>
                </a:solidFill>
              </a:rPr>
              <a:t>veniam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381E239-2992-E647-A792-0EE9C526F414}"/>
              </a:ext>
            </a:extLst>
          </p:cNvPr>
          <p:cNvSpPr/>
          <p:nvPr userDrawn="1"/>
        </p:nvSpPr>
        <p:spPr>
          <a:xfrm rot="16200000">
            <a:off x="3491425" y="3464248"/>
            <a:ext cx="1172116" cy="239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Lorem ipsum dolor 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CF3615B-305E-8749-91EF-21539ACF400B}"/>
              </a:ext>
            </a:extLst>
          </p:cNvPr>
          <p:cNvCxnSpPr>
            <a:cxnSpLocks/>
          </p:cNvCxnSpPr>
          <p:nvPr userDrawn="1"/>
        </p:nvCxnSpPr>
        <p:spPr>
          <a:xfrm>
            <a:off x="832517" y="6730581"/>
            <a:ext cx="116534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53">
            <a:extLst>
              <a:ext uri="{FF2B5EF4-FFF2-40B4-BE49-F238E27FC236}">
                <a16:creationId xmlns:a16="http://schemas.microsoft.com/office/drawing/2014/main" id="{E08398D1-C1FA-DA41-9784-74120026B4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80111" y="1815532"/>
            <a:ext cx="2989849" cy="241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TABLES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185025A-8831-C947-AD6E-84E64C4364CA}"/>
              </a:ext>
            </a:extLst>
          </p:cNvPr>
          <p:cNvCxnSpPr>
            <a:cxnSpLocks/>
          </p:cNvCxnSpPr>
          <p:nvPr userDrawn="1"/>
        </p:nvCxnSpPr>
        <p:spPr>
          <a:xfrm>
            <a:off x="8376690" y="2099988"/>
            <a:ext cx="41093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FC3E365A-4BE1-1243-BC87-5A6C6E1A45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76690" y="3625554"/>
            <a:ext cx="4109320" cy="717846"/>
          </a:xfrm>
          <a:prstGeom prst="rect">
            <a:avLst/>
          </a:prstGeom>
          <a:solidFill>
            <a:srgbClr val="EC942D"/>
          </a:solidFill>
          <a:ln>
            <a:noFill/>
          </a:ln>
        </p:spPr>
        <p:txBody>
          <a:bodyPr wrap="none" lIns="35515" tIns="17758" rIns="35515" bIns="17758" anchor="ctr"/>
          <a:lstStyle>
            <a:lvl1pPr defTabSz="12176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>
              <a:solidFill>
                <a:schemeClr val="bg1"/>
              </a:solidFill>
              <a:highlight>
                <a:srgbClr val="007EB9"/>
              </a:highlight>
              <a:latin typeface="Avenir Medium" panose="02000503020000020003" pitchFamily="2" charset="0"/>
            </a:endParaRPr>
          </a:p>
        </p:txBody>
      </p:sp>
      <p:sp>
        <p:nvSpPr>
          <p:cNvPr id="85" name="Content Placeholder 12">
            <a:extLst>
              <a:ext uri="{FF2B5EF4-FFF2-40B4-BE49-F238E27FC236}">
                <a16:creationId xmlns:a16="http://schemas.microsoft.com/office/drawing/2014/main" id="{B64B45C2-6074-C149-AA19-B3CE214DF951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297665" y="2238595"/>
            <a:ext cx="4109320" cy="12577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at.</a:t>
            </a:r>
          </a:p>
        </p:txBody>
      </p:sp>
      <p:sp>
        <p:nvSpPr>
          <p:cNvPr id="86" name="Text Placeholder 5">
            <a:extLst>
              <a:ext uri="{FF2B5EF4-FFF2-40B4-BE49-F238E27FC236}">
                <a16:creationId xmlns:a16="http://schemas.microsoft.com/office/drawing/2014/main" id="{356E1665-F0E6-684A-8F21-210A58BF96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55715" y="3646833"/>
            <a:ext cx="3988031" cy="62558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</a:p>
        </p:txBody>
      </p:sp>
      <p:sp>
        <p:nvSpPr>
          <p:cNvPr id="87" name="Text Placeholder 53">
            <a:extLst>
              <a:ext uri="{FF2B5EF4-FFF2-40B4-BE49-F238E27FC236}">
                <a16:creationId xmlns:a16="http://schemas.microsoft.com/office/drawing/2014/main" id="{8F1F9964-6EC5-244B-92A1-7668883C0C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0111" y="4483781"/>
            <a:ext cx="2989849" cy="241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LIMITATIONS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B511658-44ED-3341-B702-04E99D632B5C}"/>
              </a:ext>
            </a:extLst>
          </p:cNvPr>
          <p:cNvCxnSpPr>
            <a:cxnSpLocks/>
          </p:cNvCxnSpPr>
          <p:nvPr userDrawn="1"/>
        </p:nvCxnSpPr>
        <p:spPr>
          <a:xfrm>
            <a:off x="8376690" y="4768237"/>
            <a:ext cx="41093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12">
            <a:extLst>
              <a:ext uri="{FF2B5EF4-FFF2-40B4-BE49-F238E27FC236}">
                <a16:creationId xmlns:a16="http://schemas.microsoft.com/office/drawing/2014/main" id="{440E85E3-1D31-6845-BF1D-2178F13FC44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297665" y="4906845"/>
            <a:ext cx="4109320" cy="6557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• 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• 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</a:p>
          <a:p>
            <a:pPr lvl="0"/>
            <a:r>
              <a:rPr lang="en-US"/>
              <a:t>• 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</p:txBody>
      </p:sp>
      <p:sp>
        <p:nvSpPr>
          <p:cNvPr id="90" name="Text Placeholder 53">
            <a:extLst>
              <a:ext uri="{FF2B5EF4-FFF2-40B4-BE49-F238E27FC236}">
                <a16:creationId xmlns:a16="http://schemas.microsoft.com/office/drawing/2014/main" id="{919ADA91-55AF-2F49-9F86-7CC5ED47AC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80111" y="5713043"/>
            <a:ext cx="2989849" cy="241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CONCLUSIONS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D5EE4C6-9DAA-7948-92DB-525FF5860907}"/>
              </a:ext>
            </a:extLst>
          </p:cNvPr>
          <p:cNvCxnSpPr>
            <a:cxnSpLocks/>
          </p:cNvCxnSpPr>
          <p:nvPr userDrawn="1"/>
        </p:nvCxnSpPr>
        <p:spPr>
          <a:xfrm>
            <a:off x="8376690" y="5997499"/>
            <a:ext cx="41093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12">
            <a:extLst>
              <a:ext uri="{FF2B5EF4-FFF2-40B4-BE49-F238E27FC236}">
                <a16:creationId xmlns:a16="http://schemas.microsoft.com/office/drawing/2014/main" id="{4033FE22-1D43-354E-8481-40B7649CFE3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297665" y="6136107"/>
            <a:ext cx="4179263" cy="536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8B56374C-93A9-6A4F-8D3B-0F6B540197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4344" y="6858000"/>
            <a:ext cx="6200199" cy="515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Funded by: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endParaRPr lang="en-US"/>
          </a:p>
        </p:txBody>
      </p:sp>
      <p:sp>
        <p:nvSpPr>
          <p:cNvPr id="93" name="Text Placeholder 63">
            <a:extLst>
              <a:ext uri="{FF2B5EF4-FFF2-40B4-BE49-F238E27FC236}">
                <a16:creationId xmlns:a16="http://schemas.microsoft.com/office/drawing/2014/main" id="{619629A7-9491-A24A-BD8C-48873D9766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97664" y="6858000"/>
            <a:ext cx="3209324" cy="515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Contact Info: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7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18DF3DE-9B14-8D47-83EE-C6F5A9D34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849" y="1179529"/>
            <a:ext cx="2989849" cy="241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BACKGROUND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2D4C165-9FB6-134D-913F-5F36C4445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5888" y="110877"/>
            <a:ext cx="10008004" cy="314005"/>
          </a:xfrm>
          <a:prstGeom prst="rect">
            <a:avLst/>
          </a:prstGeom>
        </p:spPr>
        <p:txBody>
          <a:bodyPr anchor="ctr"/>
          <a:lstStyle>
            <a:lvl1pPr algn="l">
              <a:defRPr sz="2000" b="1" i="0" baseline="0">
                <a:solidFill>
                  <a:srgbClr val="1D4F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Study Title Here Lorem Ipsum Dolor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A717C75-7B63-8447-8C6B-2310A430A1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5888" y="446159"/>
            <a:ext cx="10008004" cy="4662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1D4F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 of Investigators </a:t>
            </a:r>
          </a:p>
          <a:p>
            <a:pPr lvl="0"/>
            <a:r>
              <a:rPr lang="en-US"/>
              <a:t>Columbia University Irving Medical Center </a:t>
            </a:r>
          </a:p>
          <a:p>
            <a:pPr lvl="0"/>
            <a:r>
              <a:rPr lang="en-US"/>
              <a:t>Harkness Eye Institute, New York, NY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611E444-6A9A-0444-BD4E-568B8ED3E46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08905" y="1548846"/>
            <a:ext cx="2989793" cy="1499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. </a:t>
            </a:r>
          </a:p>
        </p:txBody>
      </p:sp>
      <p:sp>
        <p:nvSpPr>
          <p:cNvPr id="43" name="Text Placeholder 53">
            <a:extLst>
              <a:ext uri="{FF2B5EF4-FFF2-40B4-BE49-F238E27FC236}">
                <a16:creationId xmlns:a16="http://schemas.microsoft.com/office/drawing/2014/main" id="{F4E592FE-D1A9-D344-BBE1-03F3ADC475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849" y="3213720"/>
            <a:ext cx="2989849" cy="241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OBJECTIVES</a:t>
            </a:r>
          </a:p>
        </p:txBody>
      </p:sp>
      <p:sp>
        <p:nvSpPr>
          <p:cNvPr id="45" name="Content Placeholder 12">
            <a:extLst>
              <a:ext uri="{FF2B5EF4-FFF2-40B4-BE49-F238E27FC236}">
                <a16:creationId xmlns:a16="http://schemas.microsoft.com/office/drawing/2014/main" id="{48F2F61A-7DC5-DC4D-8FF3-33E78DCFD7F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08905" y="3620688"/>
            <a:ext cx="2989793" cy="23458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</a:p>
        </p:txBody>
      </p:sp>
      <p:sp>
        <p:nvSpPr>
          <p:cNvPr id="48" name="Text Placeholder 53">
            <a:extLst>
              <a:ext uri="{FF2B5EF4-FFF2-40B4-BE49-F238E27FC236}">
                <a16:creationId xmlns:a16="http://schemas.microsoft.com/office/drawing/2014/main" id="{D8905AF1-9160-1B4C-8EF8-48E309BEA5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97109" y="1168237"/>
            <a:ext cx="2989849" cy="241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TABLES</a:t>
            </a:r>
          </a:p>
        </p:txBody>
      </p:sp>
      <p:sp>
        <p:nvSpPr>
          <p:cNvPr id="75" name="Text Placeholder 53">
            <a:extLst>
              <a:ext uri="{FF2B5EF4-FFF2-40B4-BE49-F238E27FC236}">
                <a16:creationId xmlns:a16="http://schemas.microsoft.com/office/drawing/2014/main" id="{E08398D1-C1FA-DA41-9784-74120026B4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52163" y="1140476"/>
            <a:ext cx="2989849" cy="241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TABLES</a:t>
            </a:r>
          </a:p>
        </p:txBody>
      </p:sp>
      <p:sp>
        <p:nvSpPr>
          <p:cNvPr id="85" name="Content Placeholder 12">
            <a:extLst>
              <a:ext uri="{FF2B5EF4-FFF2-40B4-BE49-F238E27FC236}">
                <a16:creationId xmlns:a16="http://schemas.microsoft.com/office/drawing/2014/main" id="{B64B45C2-6074-C149-AA19-B3CE214DF951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969717" y="1563539"/>
            <a:ext cx="4109320" cy="12577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at.</a:t>
            </a:r>
          </a:p>
        </p:txBody>
      </p:sp>
      <p:sp>
        <p:nvSpPr>
          <p:cNvPr id="86" name="Text Placeholder 5">
            <a:extLst>
              <a:ext uri="{FF2B5EF4-FFF2-40B4-BE49-F238E27FC236}">
                <a16:creationId xmlns:a16="http://schemas.microsoft.com/office/drawing/2014/main" id="{356E1665-F0E6-684A-8F21-210A58BF96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27767" y="2971777"/>
            <a:ext cx="3988031" cy="62558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</a:p>
        </p:txBody>
      </p:sp>
      <p:sp>
        <p:nvSpPr>
          <p:cNvPr id="87" name="Text Placeholder 53">
            <a:extLst>
              <a:ext uri="{FF2B5EF4-FFF2-40B4-BE49-F238E27FC236}">
                <a16:creationId xmlns:a16="http://schemas.microsoft.com/office/drawing/2014/main" id="{8F1F9964-6EC5-244B-92A1-7668883C0C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52163" y="3808725"/>
            <a:ext cx="2989849" cy="241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LIMITATIONS</a:t>
            </a:r>
          </a:p>
        </p:txBody>
      </p:sp>
      <p:sp>
        <p:nvSpPr>
          <p:cNvPr id="89" name="Content Placeholder 12">
            <a:extLst>
              <a:ext uri="{FF2B5EF4-FFF2-40B4-BE49-F238E27FC236}">
                <a16:creationId xmlns:a16="http://schemas.microsoft.com/office/drawing/2014/main" id="{440E85E3-1D31-6845-BF1D-2178F13FC44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969717" y="4231789"/>
            <a:ext cx="4109320" cy="6557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• 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• 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</a:p>
          <a:p>
            <a:pPr lvl="0"/>
            <a:r>
              <a:rPr lang="en-US"/>
              <a:t>• 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endParaRPr lang="en-US"/>
          </a:p>
        </p:txBody>
      </p:sp>
      <p:sp>
        <p:nvSpPr>
          <p:cNvPr id="90" name="Text Placeholder 53">
            <a:extLst>
              <a:ext uri="{FF2B5EF4-FFF2-40B4-BE49-F238E27FC236}">
                <a16:creationId xmlns:a16="http://schemas.microsoft.com/office/drawing/2014/main" id="{919ADA91-55AF-2F49-9F86-7CC5ED47AC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52163" y="5037987"/>
            <a:ext cx="2989849" cy="2418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CONCLUSIONS</a:t>
            </a:r>
          </a:p>
        </p:txBody>
      </p:sp>
      <p:sp>
        <p:nvSpPr>
          <p:cNvPr id="92" name="Content Placeholder 12">
            <a:extLst>
              <a:ext uri="{FF2B5EF4-FFF2-40B4-BE49-F238E27FC236}">
                <a16:creationId xmlns:a16="http://schemas.microsoft.com/office/drawing/2014/main" id="{4033FE22-1D43-354E-8481-40B7649CFE3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969717" y="5461051"/>
            <a:ext cx="4179263" cy="536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8B56374C-93A9-6A4F-8D3B-0F6B540197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999" y="6909219"/>
            <a:ext cx="7675488" cy="515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0" i="1" baseline="0">
                <a:solidFill>
                  <a:srgbClr val="0077C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Funded by: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autem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endParaRPr lang="en-US"/>
          </a:p>
        </p:txBody>
      </p:sp>
      <p:sp>
        <p:nvSpPr>
          <p:cNvPr id="93" name="Text Placeholder 63">
            <a:extLst>
              <a:ext uri="{FF2B5EF4-FFF2-40B4-BE49-F238E27FC236}">
                <a16:creationId xmlns:a16="http://schemas.microsoft.com/office/drawing/2014/main" id="{619629A7-9491-A24A-BD8C-48873D97662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59272" y="6903933"/>
            <a:ext cx="3189707" cy="458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 b="0" i="1" baseline="0">
                <a:solidFill>
                  <a:srgbClr val="0077C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Contact Info: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0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08D172-3BC9-B946-B738-942C07F7212A}"/>
              </a:ext>
            </a:extLst>
          </p:cNvPr>
          <p:cNvSpPr/>
          <p:nvPr userDrawn="1"/>
        </p:nvSpPr>
        <p:spPr>
          <a:xfrm>
            <a:off x="0" y="0"/>
            <a:ext cx="13276263" cy="7467600"/>
          </a:xfrm>
          <a:prstGeom prst="rect">
            <a:avLst/>
          </a:prstGeom>
          <a:solidFill>
            <a:srgbClr val="007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pic>
        <p:nvPicPr>
          <p:cNvPr id="1027" name="Picture 8">
            <a:extLst>
              <a:ext uri="{FF2B5EF4-FFF2-40B4-BE49-F238E27FC236}">
                <a16:creationId xmlns:a16="http://schemas.microsoft.com/office/drawing/2014/main" id="{53820C7E-9C07-7541-9BD0-A8EC1DB3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7" y="304800"/>
            <a:ext cx="2265394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8">
            <a:extLst>
              <a:ext uri="{FF2B5EF4-FFF2-40B4-BE49-F238E27FC236}">
                <a16:creationId xmlns:a16="http://schemas.microsoft.com/office/drawing/2014/main" id="{53820C7E-9C07-7541-9BD0-A8EC1DB3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7" y="304800"/>
            <a:ext cx="2265394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18BDE9-806B-974D-9D50-07A8822F16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25" y="76200"/>
            <a:ext cx="2265394" cy="8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8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D7C7FB2-41A3-F8A1-E2F9-441BC6F581DC}"/>
              </a:ext>
            </a:extLst>
          </p:cNvPr>
          <p:cNvSpPr/>
          <p:nvPr/>
        </p:nvSpPr>
        <p:spPr>
          <a:xfrm>
            <a:off x="3464846" y="1025456"/>
            <a:ext cx="6005060" cy="61410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DC38F5A2-E231-1CA1-FC2E-A4997F58E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748031"/>
              </p:ext>
            </p:extLst>
          </p:nvPr>
        </p:nvGraphicFramePr>
        <p:xfrm>
          <a:off x="6494288" y="4023669"/>
          <a:ext cx="294436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A67BC-9285-AC41-A63A-8E390E179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588" y="1118340"/>
            <a:ext cx="2880938" cy="241700"/>
          </a:xfrm>
        </p:spPr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148C20-74B1-2144-B188-5775146E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957" y="135000"/>
            <a:ext cx="9750825" cy="314005"/>
          </a:xfrm>
        </p:spPr>
        <p:txBody>
          <a:bodyPr/>
          <a:lstStyle/>
          <a:p>
            <a:pPr algn="ctr"/>
            <a:r>
              <a:rPr lang="en-US"/>
              <a:t>The OHTS 5-Year Risk Calculator is Applicable to Treated Patients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FCA96-1CC9-C24B-8BE2-394BC3B4AC4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16957" y="446526"/>
            <a:ext cx="9650190" cy="46629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solidFill>
                  <a:schemeClr val="accent1">
                    <a:lumMod val="75000"/>
                  </a:schemeClr>
                </a:solidFill>
              </a:rPr>
              <a:t>Ari Leshno, MD,</a:t>
            </a:r>
            <a:r>
              <a:rPr lang="en-US" sz="1100" baseline="30000">
                <a:solidFill>
                  <a:schemeClr val="accent1">
                    <a:lumMod val="75000"/>
                  </a:schemeClr>
                </a:solidFill>
              </a:rPr>
              <a:t>1,2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</a:rPr>
              <a:t> Carlos Gustavo De Moraes, MD, MPH, PhD,</a:t>
            </a:r>
            <a:r>
              <a:rPr lang="en-US" sz="1100" baseline="3000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</a:rPr>
              <a:t> George A. Cioffi, MD,</a:t>
            </a:r>
            <a:r>
              <a:rPr lang="en-US" sz="1100" baseline="3000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</a:rPr>
              <a:t> Michael </a:t>
            </a:r>
            <a:r>
              <a:rPr lang="en-US" sz="1100" err="1">
                <a:solidFill>
                  <a:schemeClr val="accent1">
                    <a:lumMod val="75000"/>
                  </a:schemeClr>
                </a:solidFill>
              </a:rPr>
              <a:t>Kass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</a:rPr>
              <a:t>, MD,</a:t>
            </a:r>
            <a:r>
              <a:rPr lang="en-US" sz="1100" baseline="3000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</a:rPr>
              <a:t> Mae Gordon, PhD,</a:t>
            </a:r>
            <a:r>
              <a:rPr lang="en-US" sz="1100" baseline="3000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</a:rPr>
              <a:t> Jeffrey M. Liebmann, MD</a:t>
            </a:r>
            <a:r>
              <a:rPr lang="en-US" sz="1100" baseline="3000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aseline="3000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</a:rPr>
              <a:t> Edward S. Harkness Eye Institute, Columbia University Irving Medical Center, New York, NY, USA; </a:t>
            </a:r>
            <a:r>
              <a:rPr lang="en-US" sz="1100" baseline="3000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</a:rPr>
              <a:t> Sackler Faculty of Medicine, Tel Aviv University, Tel Aviv, Israel;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aseline="3000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</a:rPr>
              <a:t> Department of Ophthalmology and Visual Sciences, Washington University School of Medicine, St. Louis, MO, USA.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C7B12A-CADE-DA41-82B4-9488011323E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6977" y="3733800"/>
            <a:ext cx="2880938" cy="2417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458096-68A8-D048-8435-138ECF4EE2B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6154" y="3946070"/>
            <a:ext cx="3368693" cy="1472199"/>
          </a:xfrm>
        </p:spPr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Post hoc secondary analysis of data from the first phase of the OHTS (5 years) of individuals in the medication arm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Hazard ratios (HR) of the treated group in OHTS were compared to those used for the OHTS Calculator</a:t>
            </a:r>
            <a:r>
              <a:rPr lang="en-US" sz="1100" baseline="30000" dirty="0"/>
              <a:t>1</a:t>
            </a:r>
            <a:r>
              <a:rPr lang="en-US" sz="1100" dirty="0"/>
              <a:t> to establish generalizability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The performance of the OHTS Calculator on the OHTS medication group was tested twice, using </a:t>
            </a:r>
            <a:r>
              <a:rPr lang="en-US" sz="1100" b="1" dirty="0"/>
              <a:t>baseline IOP</a:t>
            </a:r>
            <a:r>
              <a:rPr lang="en-US" sz="1100" dirty="0"/>
              <a:t> and </a:t>
            </a:r>
            <a:r>
              <a:rPr lang="en-US" sz="1100" b="1" dirty="0"/>
              <a:t>treated IOP</a:t>
            </a:r>
            <a:r>
              <a:rPr lang="en-US" sz="1100" dirty="0"/>
              <a:t> for the IOP variable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The main outcome measure was goodness of fit in discriminating between participants who did or did not develop an OHTS primary open angle glaucoma endpoint determined by calibration chi-square (≤20 indicates good performance)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EF8391-1477-7B48-940D-90542ADDC0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577970" y="1122974"/>
            <a:ext cx="2410251" cy="241700"/>
          </a:xfrm>
        </p:spPr>
        <p:txBody>
          <a:bodyPr/>
          <a:lstStyle/>
          <a:p>
            <a:r>
              <a:rPr lang="en-US" dirty="0"/>
              <a:t>Results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A83934-D69F-3C43-9A9A-4510E24FAE2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640260" y="1311528"/>
            <a:ext cx="3391415" cy="3743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OHTS medication group HR were similar to those used in the OHTS Calculator for untreated OHTN (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Fig. 1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P&gt;0.1)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treated IOP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provided good predictive accuracy (calibration chi-square = 10.4,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Fig. 2a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OHTS Calculator risk score had poor predictive accuracy when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baseline IOP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was used for the OHTS medication group (calibration chi-square = 29,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Fig. 2b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treated IOP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resulted in significant concordance between observed and predicted development (c-statistics 0.77, 95% CI 0.70-0.84, P&lt;0.001)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results with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treated IOP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are comparable to those reported previously using the OHTS calculator with baseline IOP on individuals in the observation arm of the combined OHTS and EGPS cohort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97F1001-7EFB-7242-9A5B-C16739494B8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577970" y="5297334"/>
            <a:ext cx="2411938" cy="241869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7480EA9-CA03-AF42-9989-0827D1EE5D06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9631855" y="5495350"/>
            <a:ext cx="3372628" cy="109502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The OHTS Calculator can be applied to treated OHTN patients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Mean treated IOP has better performance than baseline IOP in treated patients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These findings may be used for managing OHTN patients in clinical practice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2" y="7198162"/>
            <a:ext cx="1130354" cy="23500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6DF978A-8B72-774B-9346-98037C7E175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1564" y="7188698"/>
            <a:ext cx="4381824" cy="3990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Contact Info: Ari Leshno, Department of Ophthalmology, Edward S. Harkness Eye Institute, Columbia University Irving Medical Center, 635 West 165th Street, New York, NY 10032 	Email: al4195@cumc.Columbia.edu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6"/>
          </p:nvPr>
        </p:nvSpPr>
        <p:spPr>
          <a:xfrm>
            <a:off x="96154" y="1317396"/>
            <a:ext cx="3341577" cy="1557480"/>
          </a:xfrm>
        </p:spPr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The Ocular Hypertension Treatment Study 5-year risk calculator (OHTS calculator) is a valuable tool to estimate the risk of progression of </a:t>
            </a:r>
            <a:r>
              <a:rPr lang="en-US" sz="1100" u="sng" dirty="0"/>
              <a:t>untreated </a:t>
            </a:r>
            <a:r>
              <a:rPr lang="en-US" sz="1100" dirty="0"/>
              <a:t>OHTN patients to primary open-angle glaucoma (POAG)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We evaluated the use of the OHTS calculator in </a:t>
            </a:r>
            <a:r>
              <a:rPr lang="en-US" sz="1100" u="sng" dirty="0"/>
              <a:t>treated</a:t>
            </a:r>
            <a:r>
              <a:rPr lang="en-US" sz="1100" dirty="0"/>
              <a:t> OHTN patients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We also tested whether pretreated </a:t>
            </a:r>
            <a:r>
              <a:rPr lang="en-US" sz="1100" b="1" dirty="0"/>
              <a:t>baseline IOP </a:t>
            </a:r>
            <a:r>
              <a:rPr lang="en-US" sz="1100" dirty="0"/>
              <a:t>or </a:t>
            </a:r>
            <a:r>
              <a:rPr lang="en-US" sz="1100" b="1" dirty="0"/>
              <a:t>treated IOP </a:t>
            </a:r>
            <a:r>
              <a:rPr lang="en-US" sz="1100" dirty="0"/>
              <a:t>(mean measurements from the first 24 months) is more appropriate in that setting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19820" y="3599346"/>
            <a:ext cx="21031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FF2FB19-1510-49F0-AF86-9ED826CE5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730659"/>
              </p:ext>
            </p:extLst>
          </p:nvPr>
        </p:nvGraphicFramePr>
        <p:xfrm>
          <a:off x="3491963" y="4023669"/>
          <a:ext cx="2975209" cy="321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9DFB7050-6DD3-30E2-D7A3-9FA64D4847D5}"/>
              </a:ext>
            </a:extLst>
          </p:cNvPr>
          <p:cNvSpPr txBox="1"/>
          <p:nvPr/>
        </p:nvSpPr>
        <p:spPr>
          <a:xfrm>
            <a:off x="3414776" y="3764161"/>
            <a:ext cx="60689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 panose="020B0604020202020204" pitchFamily="34" charset="0"/>
              </a:rPr>
              <a:t>Fig. 2</a:t>
            </a:r>
            <a:r>
              <a:rPr lang="en-US" sz="11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Goodness of fit for treated IOP (a) and baseline IOP (b) to estimate 5-year risk of POAG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30EC0A-3CD7-37BE-CBB5-E1FD9BC45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" y="1006770"/>
            <a:ext cx="12801600" cy="47108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txBody>
          <a:bodyPr wrap="none" lIns="35515" tIns="17758" rIns="35515" bIns="17758" anchor="ctr"/>
          <a:lstStyle>
            <a:lvl1pPr defTabSz="12176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12176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1217613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1217613">
              <a:spcBef>
                <a:spcPct val="20000"/>
              </a:spcBef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DEE53F-5C1B-D1B9-39D0-62D9E20F9850}"/>
              </a:ext>
            </a:extLst>
          </p:cNvPr>
          <p:cNvSpPr txBox="1"/>
          <p:nvPr/>
        </p:nvSpPr>
        <p:spPr>
          <a:xfrm>
            <a:off x="9545154" y="6867408"/>
            <a:ext cx="373110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600" b="0" i="0" baseline="30000">
                <a:solidFill>
                  <a:srgbClr val="212121"/>
                </a:solidFill>
                <a:effectLst/>
                <a:latin typeface="BlinkMacSystemFont"/>
              </a:rPr>
              <a:t>1</a:t>
            </a:r>
            <a:r>
              <a:rPr lang="en-US" sz="600" b="0" i="0">
                <a:solidFill>
                  <a:srgbClr val="212121"/>
                </a:solidFill>
                <a:effectLst/>
                <a:latin typeface="BlinkMacSystemFont"/>
              </a:rPr>
              <a:t>Ocular Hypertension Treatment Study Group; European Glaucoma Prevention Study Group, Gordon MO, et al. Validated prediction model for the development of primary open-angle glaucoma in individuals with ocular hypertension. </a:t>
            </a:r>
            <a:r>
              <a:rPr lang="en-US" sz="600" b="0" i="1">
                <a:solidFill>
                  <a:srgbClr val="212121"/>
                </a:solidFill>
                <a:effectLst/>
                <a:latin typeface="BlinkMacSystemFont"/>
              </a:rPr>
              <a:t>Ophthalmology</a:t>
            </a:r>
            <a:r>
              <a:rPr lang="en-US" sz="600" b="0" i="0">
                <a:solidFill>
                  <a:srgbClr val="212121"/>
                </a:solidFill>
                <a:effectLst/>
                <a:latin typeface="BlinkMacSystemFont"/>
              </a:rPr>
              <a:t>. 2007;114(1):10-19. doi:10.1016/j.ophtha.2006.08.031</a:t>
            </a:r>
            <a:endParaRPr lang="en-US" sz="6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13B9AD-2064-F770-AA27-4E56CDCCDA4A}"/>
              </a:ext>
            </a:extLst>
          </p:cNvPr>
          <p:cNvSpPr txBox="1"/>
          <p:nvPr/>
        </p:nvSpPr>
        <p:spPr>
          <a:xfrm>
            <a:off x="3464439" y="1038863"/>
            <a:ext cx="60054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cs typeface="Arial" panose="020B0604020202020204" pitchFamily="34" charset="0"/>
              </a:rPr>
              <a:t>Fig. 1 </a:t>
            </a:r>
            <a:r>
              <a:rPr lang="en-US" sz="900">
                <a:solidFill>
                  <a:schemeClr val="bg1"/>
                </a:solidFill>
              </a:rPr>
              <a:t>Comparison of HR for risk factors in the OHTS treatment arm compared to those used in OHTS-calculator</a:t>
            </a:r>
            <a:r>
              <a:rPr lang="en-US" sz="900" baseline="30000">
                <a:solidFill>
                  <a:schemeClr val="bg1"/>
                </a:solidFill>
              </a:rPr>
              <a:t>1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B8973F-C73F-3AA7-1F49-B0B24A174AAD}"/>
              </a:ext>
            </a:extLst>
          </p:cNvPr>
          <p:cNvSpPr txBox="1"/>
          <p:nvPr/>
        </p:nvSpPr>
        <p:spPr>
          <a:xfrm>
            <a:off x="5562601" y="1496460"/>
            <a:ext cx="1253984" cy="10772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OHTS </a:t>
            </a:r>
            <a:r>
              <a:rPr lang="en-US" dirty="0">
                <a:cs typeface="Arial" panose="020B0604020202020204" pitchFamily="34" charset="0"/>
              </a:rPr>
              <a:t>medication arm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3579CE-FBD8-6339-4402-4013474B3A09}"/>
              </a:ext>
            </a:extLst>
          </p:cNvPr>
          <p:cNvSpPr txBox="1"/>
          <p:nvPr/>
        </p:nvSpPr>
        <p:spPr>
          <a:xfrm>
            <a:off x="6924977" y="1500198"/>
            <a:ext cx="1253984" cy="10772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OHTS</a:t>
            </a:r>
            <a:r>
              <a:rPr lang="en-US">
                <a:cs typeface="Arial" panose="020B0604020202020204" pitchFamily="34" charset="0"/>
              </a:rPr>
              <a:t>+EGPS </a:t>
            </a:r>
            <a:r>
              <a:rPr lang="en-US" dirty="0">
                <a:cs typeface="Arial" panose="020B0604020202020204" pitchFamily="34" charset="0"/>
              </a:rPr>
              <a:t>observation arm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D2E4AE6-25C1-1D3C-8BE8-B3A3223FB9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57"/>
          <a:stretch/>
        </p:blipFill>
        <p:spPr>
          <a:xfrm>
            <a:off x="3644402" y="1263320"/>
            <a:ext cx="5628179" cy="2530188"/>
          </a:xfrm>
          <a:prstGeom prst="rect">
            <a:avLst/>
          </a:prstGeom>
        </p:spPr>
      </p:pic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CFF2FB19-1510-49F0-AF86-9ED826CE56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187203"/>
              </p:ext>
            </p:extLst>
          </p:nvPr>
        </p:nvGraphicFramePr>
        <p:xfrm>
          <a:off x="3484864" y="4032378"/>
          <a:ext cx="2971800" cy="321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35B86E-30E5-5F6D-8E75-C09C2F2C966E}"/>
              </a:ext>
            </a:extLst>
          </p:cNvPr>
          <p:cNvCxnSpPr>
            <a:cxnSpLocks/>
          </p:cNvCxnSpPr>
          <p:nvPr/>
        </p:nvCxnSpPr>
        <p:spPr>
          <a:xfrm>
            <a:off x="156977" y="7166552"/>
            <a:ext cx="12735069" cy="0"/>
          </a:xfrm>
          <a:prstGeom prst="line">
            <a:avLst/>
          </a:prstGeom>
          <a:ln w="12700">
            <a:solidFill>
              <a:srgbClr val="1D4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E6FA27E-BFE3-784E-89FF-61744C8FCFD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200596" y="7174292"/>
            <a:ext cx="7624726" cy="298400"/>
          </a:xfrm>
        </p:spPr>
        <p:txBody>
          <a:bodyPr/>
          <a:lstStyle/>
          <a:p>
            <a:r>
              <a:rPr lang="en-US" dirty="0"/>
              <a:t>Supported in part by the Jane and David Walentas Glaucoma Research Fund, Columbia University Department of Ophthalmology; an unrestricted grant to the Department of Ophthalmology, Columbia University Department of Ophthalmology from Research to Prevent Blindness, Inc., New York, NY USA; and Schur Family Glaucoma Fellowship (AL), Columbia University Department of Ophthalmology.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B1B66E-6D4E-E5B2-D686-30D1F347A827}"/>
              </a:ext>
            </a:extLst>
          </p:cNvPr>
          <p:cNvSpPr txBox="1"/>
          <p:nvPr/>
        </p:nvSpPr>
        <p:spPr>
          <a:xfrm>
            <a:off x="3569551" y="3618791"/>
            <a:ext cx="265909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 Treated IOP was used for the OHTS medication arm</a:t>
            </a:r>
            <a:endParaRPr lang="en-US" sz="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83FF17-247D-275F-7C18-986E9A826007}"/>
              </a:ext>
            </a:extLst>
          </p:cNvPr>
          <p:cNvSpPr txBox="1"/>
          <p:nvPr/>
        </p:nvSpPr>
        <p:spPr>
          <a:xfrm>
            <a:off x="4375315" y="2361006"/>
            <a:ext cx="1388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*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FDCB43-A943-9C25-0ABD-D8F0AC111AE4}"/>
              </a:ext>
            </a:extLst>
          </p:cNvPr>
          <p:cNvSpPr txBox="1"/>
          <p:nvPr/>
        </p:nvSpPr>
        <p:spPr>
          <a:xfrm>
            <a:off x="3424330" y="4022626"/>
            <a:ext cx="58783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(a)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B8C13C-C26B-2F02-8535-9C7B5B740B35}"/>
              </a:ext>
            </a:extLst>
          </p:cNvPr>
          <p:cNvSpPr txBox="1"/>
          <p:nvPr/>
        </p:nvSpPr>
        <p:spPr>
          <a:xfrm>
            <a:off x="6447118" y="4013085"/>
            <a:ext cx="58783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516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1419 ARVO Poster Template Arial D1" id="{948B556B-C06C-C943-8998-0FAEFCB2EDED}" vid="{BBC3021D-1EC5-9D41-9A12-47BE68EDB6D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1419 ARVO Poster Template Arial D1" id="{948B556B-C06C-C943-8998-0FAEFCB2EDED}" vid="{BBC3021D-1EC5-9D41-9A12-47BE68EDB6D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cd35c5b-60ba-45ea-b986-16c9fb0cfb2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24A3367FABD4448372440AFDB8BB8C" ma:contentTypeVersion="12" ma:contentTypeDescription="Create a new document." ma:contentTypeScope="" ma:versionID="3d2a3dc5ae36eac1e23226d63fb2f7eb">
  <xsd:schema xmlns:xsd="http://www.w3.org/2001/XMLSchema" xmlns:xs="http://www.w3.org/2001/XMLSchema" xmlns:p="http://schemas.microsoft.com/office/2006/metadata/properties" xmlns:ns3="2cd35c5b-60ba-45ea-b986-16c9fb0cfb2d" xmlns:ns4="9535562f-fcda-49b7-8a28-0e2776a2867d" targetNamespace="http://schemas.microsoft.com/office/2006/metadata/properties" ma:root="true" ma:fieldsID="b237daa7ee6e879ae39cc853e5295566" ns3:_="" ns4:_="">
    <xsd:import namespace="2cd35c5b-60ba-45ea-b986-16c9fb0cfb2d"/>
    <xsd:import namespace="9535562f-fcda-49b7-8a28-0e2776a286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35c5b-60ba-45ea-b986-16c9fb0cfb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5562f-fcda-49b7-8a28-0e2776a2867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6CAC8F-9285-4A09-A72C-77B70D6FDED6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2cd35c5b-60ba-45ea-b986-16c9fb0cfb2d"/>
    <ds:schemaRef ds:uri="http://schemas.microsoft.com/office/infopath/2007/PartnerControls"/>
    <ds:schemaRef ds:uri="9535562f-fcda-49b7-8a28-0e2776a2867d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E5E6DA1-AD13-477E-A0A3-6A37A513C57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cd35c5b-60ba-45ea-b986-16c9fb0cfb2d"/>
    <ds:schemaRef ds:uri="9535562f-fcda-49b7-8a28-0e2776a2867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2F2845-904B-4C0F-8A5C-62DCCF4E0B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546</TotalTime>
  <Words>721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Avenir Medium</vt:lpstr>
      <vt:lpstr>BlinkMacSystemFont</vt:lpstr>
      <vt:lpstr>Calibri</vt:lpstr>
      <vt:lpstr>Calibri Light</vt:lpstr>
      <vt:lpstr>Times New Roman</vt:lpstr>
      <vt:lpstr>Custom Design</vt:lpstr>
      <vt:lpstr>1_Custom Design</vt:lpstr>
      <vt:lpstr>The OHTS 5-Year Risk Calculator is Applicable to Treated Patients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Title (Arial Bold, Initial Caps, 20 Point)</dc:title>
  <dc:creator>Neal, Carmen</dc:creator>
  <cp:lastModifiedBy>Leshno, Ari</cp:lastModifiedBy>
  <cp:revision>5</cp:revision>
  <cp:lastPrinted>2019-06-14T15:55:41Z</cp:lastPrinted>
  <dcterms:created xsi:type="dcterms:W3CDTF">2019-02-28T21:22:46Z</dcterms:created>
  <dcterms:modified xsi:type="dcterms:W3CDTF">2023-02-13T23:33:38Z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0x010100A124A3367FABD4448372440AFDB8BB8C</vt:lpwstr>
  </property>
</Properties>
</file>